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81" r:id="rId3"/>
    <p:sldId id="282" r:id="rId4"/>
    <p:sldId id="284" r:id="rId5"/>
    <p:sldId id="289" r:id="rId6"/>
    <p:sldId id="285" r:id="rId7"/>
    <p:sldId id="286" r:id="rId8"/>
    <p:sldId id="283" r:id="rId9"/>
    <p:sldId id="287" r:id="rId10"/>
    <p:sldId id="280" r:id="rId11"/>
    <p:sldId id="279" r:id="rId12"/>
    <p:sldId id="28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4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7D922-2734-4672-AF64-20F2FBBE2755}" type="datetimeFigureOut">
              <a:rPr lang="en-US" smtClean="0"/>
              <a:t>1/30/2019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75D57-F307-4008-9F8A-B0F2655F1209}" type="slidenum">
              <a:rPr lang="en-US" smtClean="0"/>
              <a:t>‹#›</a:t>
            </a:fld>
            <a:endParaRPr lang="en-US"/>
          </a:p>
        </p:txBody>
      </p:sp>
    </p:spTree>
    <p:extLst>
      <p:ext uri="{BB962C8B-B14F-4D97-AF65-F5344CB8AC3E}">
        <p14:creationId xmlns:p14="http://schemas.microsoft.com/office/powerpoint/2010/main" val="3181961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00EBA2C-1BD3-4A14-BE8E-0C22864DCD52}" type="datetimeFigureOut">
              <a:rPr lang="en-US" smtClean="0"/>
              <a:t>1/30/2019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2FE38F5-8A75-4B81-838F-3396FBA443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0EBA2C-1BD3-4A14-BE8E-0C22864DCD52}"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E38F5-8A75-4B81-838F-3396FBA443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00EBA2C-1BD3-4A14-BE8E-0C22864DCD52}" type="datetimeFigureOut">
              <a:rPr lang="en-US" smtClean="0"/>
              <a:t>1/30/2019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2FE38F5-8A75-4B81-838F-3396FBA443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00EBA2C-1BD3-4A14-BE8E-0C22864DCD52}"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C00EBA2C-1BD3-4A14-BE8E-0C22864DCD52}" type="datetimeFigureOut">
              <a:rPr lang="en-US" smtClean="0"/>
              <a:t>1/30/2019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2FE38F5-8A75-4B81-838F-3396FBA4433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00EBA2C-1BD3-4A14-BE8E-0C22864DCD52}" type="datetimeFigureOut">
              <a:rPr lang="en-US" smtClean="0"/>
              <a:t>1/30/2019</a:t>
            </a:fld>
            <a:endParaRPr lang="en-US"/>
          </a:p>
        </p:txBody>
      </p:sp>
      <p:sp>
        <p:nvSpPr>
          <p:cNvPr id="10" name="Slide Number Placeholder 9"/>
          <p:cNvSpPr>
            <a:spLocks noGrp="1"/>
          </p:cNvSpPr>
          <p:nvPr>
            <p:ph type="sldNum" sz="quarter" idx="16"/>
          </p:nvPr>
        </p:nvSpPr>
        <p:spPr/>
        <p:txBody>
          <a:bodyPr rtlCol="0"/>
          <a:lstStyle/>
          <a:p>
            <a:fld id="{E2FE38F5-8A75-4B81-838F-3396FBA4433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00EBA2C-1BD3-4A14-BE8E-0C22864DCD52}" type="datetimeFigureOut">
              <a:rPr lang="en-US" smtClean="0"/>
              <a:t>1/30/2019</a:t>
            </a:fld>
            <a:endParaRPr lang="en-US"/>
          </a:p>
        </p:txBody>
      </p:sp>
      <p:sp>
        <p:nvSpPr>
          <p:cNvPr id="12" name="Slide Number Placeholder 11"/>
          <p:cNvSpPr>
            <a:spLocks noGrp="1"/>
          </p:cNvSpPr>
          <p:nvPr>
            <p:ph type="sldNum" sz="quarter" idx="16"/>
          </p:nvPr>
        </p:nvSpPr>
        <p:spPr/>
        <p:txBody>
          <a:bodyPr rtlCol="0"/>
          <a:lstStyle/>
          <a:p>
            <a:fld id="{E2FE38F5-8A75-4B81-838F-3396FBA4433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00EBA2C-1BD3-4A14-BE8E-0C22864DCD52}" type="datetimeFigureOut">
              <a:rPr lang="en-US" smtClean="0"/>
              <a:t>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EBA2C-1BD3-4A14-BE8E-0C22864DCD52}" type="datetimeFigureOut">
              <a:rPr lang="en-US" smtClean="0"/>
              <a:t>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2FE38F5-8A75-4B81-838F-3396FBA443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C00EBA2C-1BD3-4A14-BE8E-0C22864DCD52}" type="datetimeFigureOut">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00EBA2C-1BD3-4A14-BE8E-0C22864DCD52}" type="datetimeFigureOut">
              <a:rPr lang="en-US" smtClean="0"/>
              <a:t>1/30/2019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2FE38F5-8A75-4B81-838F-3396FBA4433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00EBA2C-1BD3-4A14-BE8E-0C22864DCD52}" type="datetimeFigureOut">
              <a:rPr lang="en-US" smtClean="0"/>
              <a:t>1/30/2019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2FE38F5-8A75-4B81-838F-3396FBA443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962400"/>
            <a:ext cx="6477000" cy="1828800"/>
          </a:xfrm>
        </p:spPr>
        <p:txBody>
          <a:bodyPr>
            <a:normAutofit fontScale="90000"/>
          </a:bodyPr>
          <a:lstStyle/>
          <a:p>
            <a:r>
              <a:rPr lang="en-US" dirty="0"/>
              <a:t>Plotinus</a:t>
            </a:r>
            <a:br>
              <a:rPr lang="en-US" dirty="0"/>
            </a:br>
            <a:br>
              <a:rPr lang="en-US" dirty="0"/>
            </a:br>
            <a:br>
              <a:rPr lang="en-US" dirty="0"/>
            </a:br>
            <a:r>
              <a:rPr lang="en-US" sz="2000" dirty="0"/>
              <a:t>Dr. Stephanie </a:t>
            </a:r>
            <a:r>
              <a:rPr lang="en-US" sz="2000" dirty="0" err="1"/>
              <a:t>Spoto</a:t>
            </a:r>
            <a:br>
              <a:rPr lang="en-US" sz="2000" dirty="0"/>
            </a:br>
            <a:r>
              <a:rPr lang="en-US" sz="2000" dirty="0"/>
              <a:t>sspoto@mpc.edu</a:t>
            </a:r>
            <a:br>
              <a:rPr lang="en-US" sz="2000" dirty="0"/>
            </a:br>
            <a:r>
              <a:rPr lang="en-US" sz="2000" dirty="0"/>
              <a:t>Monterey Peninsula College</a:t>
            </a:r>
            <a:endParaRPr lang="en-US" dirty="0"/>
          </a:p>
        </p:txBody>
      </p:sp>
      <p:sp>
        <p:nvSpPr>
          <p:cNvPr id="3" name="Subtitle 2"/>
          <p:cNvSpPr>
            <a:spLocks noGrp="1"/>
          </p:cNvSpPr>
          <p:nvPr>
            <p:ph type="subTitle" idx="1"/>
          </p:nvPr>
        </p:nvSpPr>
        <p:spPr/>
        <p:txBody>
          <a:bodyPr>
            <a:normAutofit fontScale="77500" lnSpcReduction="20000"/>
          </a:bodyPr>
          <a:lstStyle/>
          <a:p>
            <a:r>
              <a:rPr lang="en-US" dirty="0" err="1"/>
              <a:t>Gentrain</a:t>
            </a:r>
            <a:endParaRPr lang="en-US" dirty="0"/>
          </a:p>
          <a:p>
            <a:r>
              <a:rPr lang="en-US" dirty="0"/>
              <a:t>31 January 2019</a:t>
            </a:r>
          </a:p>
        </p:txBody>
      </p:sp>
    </p:spTree>
    <p:extLst>
      <p:ext uri="{BB962C8B-B14F-4D97-AF65-F5344CB8AC3E}">
        <p14:creationId xmlns:p14="http://schemas.microsoft.com/office/powerpoint/2010/main" val="3272116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AC8900C-9098-49CC-A61E-71A6089D1BAB}"/>
              </a:ext>
            </a:extLst>
          </p:cNvPr>
          <p:cNvSpPr>
            <a:spLocks noGrp="1"/>
          </p:cNvSpPr>
          <p:nvPr>
            <p:ph type="title"/>
          </p:nvPr>
        </p:nvSpPr>
        <p:spPr/>
        <p:txBody>
          <a:bodyPr>
            <a:normAutofit/>
          </a:bodyPr>
          <a:lstStyle/>
          <a:p>
            <a:r>
              <a:rPr lang="en-US" b="1" dirty="0"/>
              <a:t>Salvation and the Cosmic Process</a:t>
            </a:r>
            <a:endParaRPr lang="en-US" dirty="0"/>
          </a:p>
        </p:txBody>
      </p:sp>
      <p:sp>
        <p:nvSpPr>
          <p:cNvPr id="8" name="Content Placeholder 7">
            <a:extLst>
              <a:ext uri="{FF2B5EF4-FFF2-40B4-BE49-F238E27FC236}">
                <a16:creationId xmlns:a16="http://schemas.microsoft.com/office/drawing/2014/main" id="{1A6ECF90-08E0-4C36-98F6-55C835F95613}"/>
              </a:ext>
            </a:extLst>
          </p:cNvPr>
          <p:cNvSpPr>
            <a:spLocks noGrp="1"/>
          </p:cNvSpPr>
          <p:nvPr>
            <p:ph sz="quarter" idx="1"/>
          </p:nvPr>
        </p:nvSpPr>
        <p:spPr>
          <a:xfrm>
            <a:off x="304800" y="1600200"/>
            <a:ext cx="8461248" cy="5029200"/>
          </a:xfrm>
        </p:spPr>
        <p:txBody>
          <a:bodyPr>
            <a:normAutofit fontScale="70000" lnSpcReduction="20000"/>
          </a:bodyPr>
          <a:lstStyle/>
          <a:p>
            <a:r>
              <a:rPr lang="en-US" dirty="0"/>
              <a:t>Similar to his contemporary, the Christian philosopher Origen of Alexandria, Plotinus views the soul’s move down into the material world as a necessary part of the existence of the divine Intellect (God).</a:t>
            </a:r>
          </a:p>
          <a:p>
            <a:r>
              <a:rPr lang="en-US" dirty="0"/>
              <a:t>Since it is necessary, the descent is not in itself evil</a:t>
            </a:r>
            <a:r>
              <a:rPr lang="en-US" dirty="0">
                <a:sym typeface="Wingdings" panose="05000000000000000000" pitchFamily="2" charset="2"/>
              </a:rPr>
              <a:t> mere reflection of Intellect’s essence.</a:t>
            </a:r>
          </a:p>
          <a:p>
            <a:r>
              <a:rPr lang="en-US" dirty="0">
                <a:sym typeface="Wingdings" panose="05000000000000000000" pitchFamily="2" charset="2"/>
              </a:rPr>
              <a:t>Origen &amp; Plotinus: evil is the fault of the individual soul  rational soul will naturally choose the Good  failure is the result of forgetfulness/ignorance.</a:t>
            </a:r>
          </a:p>
          <a:p>
            <a:r>
              <a:rPr lang="en-US" b="1" dirty="0">
                <a:sym typeface="Wingdings" panose="05000000000000000000" pitchFamily="2" charset="2"/>
              </a:rPr>
              <a:t>Why this failure?</a:t>
            </a:r>
          </a:p>
          <a:p>
            <a:r>
              <a:rPr lang="en-US" dirty="0">
                <a:sym typeface="Wingdings" panose="05000000000000000000" pitchFamily="2" charset="2"/>
              </a:rPr>
              <a:t>Origen: souls were spiritual beings and when they desired to create something independently from God, they fell into error</a:t>
            </a:r>
          </a:p>
          <a:p>
            <a:r>
              <a:rPr lang="en-US" dirty="0">
                <a:sym typeface="Wingdings" panose="05000000000000000000" pitchFamily="2" charset="2"/>
              </a:rPr>
              <a:t>Plotinus: Perhaps would have disliked this view, as it seems Gnostic and Plotinus was an opponent of Gnosticism.</a:t>
            </a:r>
            <a:endParaRPr lang="en-US" dirty="0"/>
          </a:p>
          <a:p>
            <a:r>
              <a:rPr lang="en-US" dirty="0"/>
              <a:t>"Likeness to God as far as possible," for Plotinus, is really likeness to oneself</a:t>
            </a:r>
            <a:r>
              <a:rPr lang="en-US" dirty="0">
                <a:sym typeface="Wingdings" panose="05000000000000000000" pitchFamily="2" charset="2"/>
              </a:rPr>
              <a:t> </a:t>
            </a:r>
            <a:r>
              <a:rPr lang="en-US" i="1" dirty="0"/>
              <a:t> authentic existence</a:t>
            </a:r>
            <a:r>
              <a:rPr lang="en-US" dirty="0"/>
              <a:t>. </a:t>
            </a:r>
          </a:p>
          <a:p>
            <a:pPr marL="0" indent="0">
              <a:buNone/>
            </a:pPr>
            <a:r>
              <a:rPr lang="en-US" i="1" dirty="0"/>
              <a:t>God is not external to anyone, but is present with all things, though they are ignorant that he is so. (Enneads)</a:t>
            </a:r>
          </a:p>
        </p:txBody>
      </p:sp>
    </p:spTree>
    <p:extLst>
      <p:ext uri="{BB962C8B-B14F-4D97-AF65-F5344CB8AC3E}">
        <p14:creationId xmlns:p14="http://schemas.microsoft.com/office/powerpoint/2010/main" val="395519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8A2C-A8FD-455A-8757-86F35D9DEEB6}"/>
              </a:ext>
            </a:extLst>
          </p:cNvPr>
          <p:cNvSpPr>
            <a:spLocks noGrp="1"/>
          </p:cNvSpPr>
          <p:nvPr>
            <p:ph type="title"/>
          </p:nvPr>
        </p:nvSpPr>
        <p:spPr/>
        <p:txBody>
          <a:bodyPr>
            <a:normAutofit/>
          </a:bodyPr>
          <a:lstStyle/>
          <a:p>
            <a:r>
              <a:rPr lang="en-US" b="1" dirty="0"/>
              <a:t>Plotinus’s Last Words</a:t>
            </a:r>
            <a:endParaRPr lang="en-US" dirty="0"/>
          </a:p>
        </p:txBody>
      </p:sp>
      <p:sp>
        <p:nvSpPr>
          <p:cNvPr id="3" name="Content Placeholder 2">
            <a:extLst>
              <a:ext uri="{FF2B5EF4-FFF2-40B4-BE49-F238E27FC236}">
                <a16:creationId xmlns:a16="http://schemas.microsoft.com/office/drawing/2014/main" id="{0DF5DC63-C798-4CBB-A3DF-316F7B625C6F}"/>
              </a:ext>
            </a:extLst>
          </p:cNvPr>
          <p:cNvSpPr>
            <a:spLocks noGrp="1"/>
          </p:cNvSpPr>
          <p:nvPr>
            <p:ph sz="quarter" idx="1"/>
          </p:nvPr>
        </p:nvSpPr>
        <p:spPr>
          <a:xfrm>
            <a:off x="612648" y="1600200"/>
            <a:ext cx="8153400" cy="4495800"/>
          </a:xfrm>
        </p:spPr>
        <p:txBody>
          <a:bodyPr>
            <a:normAutofit fontScale="85000" lnSpcReduction="10000"/>
          </a:bodyPr>
          <a:lstStyle/>
          <a:p>
            <a:pPr fontAlgn="base"/>
            <a:r>
              <a:rPr lang="en-US" dirty="0"/>
              <a:t>In his biography of Plotinus, Porphyry records the last words of his teacher to his students as follows: "Strive to bring back the god in yourselves to the God in the All" (Porphyry, </a:t>
            </a:r>
            <a:r>
              <a:rPr lang="en-US" i="1" dirty="0"/>
              <a:t>Life of Plotinus</a:t>
            </a:r>
            <a:r>
              <a:rPr lang="en-US" dirty="0"/>
              <a:t>2,). </a:t>
            </a:r>
          </a:p>
          <a:p>
            <a:pPr lvl="1" fontAlgn="base"/>
            <a:r>
              <a:rPr lang="en-US" dirty="0"/>
              <a:t>Passed away after making this statement</a:t>
            </a:r>
          </a:p>
          <a:p>
            <a:pPr lvl="1" fontAlgn="base"/>
            <a:r>
              <a:rPr lang="en-US" dirty="0"/>
              <a:t>Seems at odd</a:t>
            </a:r>
            <a:r>
              <a:rPr lang="en-US" dirty="0">
                <a:sym typeface="Wingdings" panose="05000000000000000000" pitchFamily="2" charset="2"/>
              </a:rPr>
              <a:t> so simple against such rigorous philosophical treatises.</a:t>
            </a:r>
          </a:p>
          <a:p>
            <a:pPr lvl="1" fontAlgn="base"/>
            <a:r>
              <a:rPr lang="en-US" dirty="0"/>
              <a:t>How should we understand this remark? Mystical and religious?</a:t>
            </a:r>
          </a:p>
          <a:p>
            <a:pPr lvl="1" fontAlgn="base"/>
            <a:r>
              <a:rPr lang="en-US" dirty="0"/>
              <a:t>Always worked for intellectual clarity when wrestling with the question of humankind’s connection to God </a:t>
            </a:r>
            <a:r>
              <a:rPr lang="en-US" dirty="0">
                <a:sym typeface="Wingdings" panose="05000000000000000000" pitchFamily="2" charset="2"/>
              </a:rPr>
              <a:t> desiring salvation was no excuse for giving up oneself to unreflective religious rituals  salvation only achieved through philosophical investigation.</a:t>
            </a:r>
            <a:endParaRPr lang="en-US" dirty="0"/>
          </a:p>
        </p:txBody>
      </p:sp>
    </p:spTree>
    <p:extLst>
      <p:ext uri="{BB962C8B-B14F-4D97-AF65-F5344CB8AC3E}">
        <p14:creationId xmlns:p14="http://schemas.microsoft.com/office/powerpoint/2010/main" val="1587645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54333-903F-48F8-AC49-B1EA9C59370E}"/>
              </a:ext>
            </a:extLst>
          </p:cNvPr>
          <p:cNvSpPr>
            <a:spLocks noGrp="1"/>
          </p:cNvSpPr>
          <p:nvPr>
            <p:ph type="title"/>
          </p:nvPr>
        </p:nvSpPr>
        <p:spPr/>
        <p:txBody>
          <a:bodyPr/>
          <a:lstStyle/>
          <a:p>
            <a:r>
              <a:rPr lang="en-US" dirty="0"/>
              <a:t>Life and Death are Good</a:t>
            </a:r>
          </a:p>
        </p:txBody>
      </p:sp>
      <p:sp>
        <p:nvSpPr>
          <p:cNvPr id="3" name="Content Placeholder 2">
            <a:extLst>
              <a:ext uri="{FF2B5EF4-FFF2-40B4-BE49-F238E27FC236}">
                <a16:creationId xmlns:a16="http://schemas.microsoft.com/office/drawing/2014/main" id="{866895E9-1A5D-4783-A361-3A8560F104EE}"/>
              </a:ext>
            </a:extLst>
          </p:cNvPr>
          <p:cNvSpPr>
            <a:spLocks noGrp="1"/>
          </p:cNvSpPr>
          <p:nvPr>
            <p:ph sz="quarter" idx="1"/>
          </p:nvPr>
        </p:nvSpPr>
        <p:spPr/>
        <p:txBody>
          <a:bodyPr>
            <a:normAutofit fontScale="77500" lnSpcReduction="20000"/>
          </a:bodyPr>
          <a:lstStyle/>
          <a:p>
            <a:pPr fontAlgn="base"/>
            <a:r>
              <a:rPr lang="en-US" dirty="0"/>
              <a:t>In “On the Primal Good”, his last treatise, he asserts that both life and death are good. </a:t>
            </a:r>
          </a:p>
          <a:p>
            <a:pPr fontAlgn="base"/>
            <a:r>
              <a:rPr lang="en-US" dirty="0"/>
              <a:t>Life, because it is when the soul expresses itself </a:t>
            </a:r>
            <a:r>
              <a:rPr lang="en-US" dirty="0">
                <a:sym typeface="Wingdings" panose="05000000000000000000" pitchFamily="2" charset="2"/>
              </a:rPr>
              <a:t> however, life leads to exhaustion because it is characterized by action. Leads to desire for contemplation  to have this fulfilled is to desire the purely intellectual and the eternal.</a:t>
            </a:r>
          </a:p>
          <a:p>
            <a:pPr fontAlgn="base"/>
            <a:r>
              <a:rPr lang="en-US" dirty="0">
                <a:sym typeface="Wingdings" panose="05000000000000000000" pitchFamily="2" charset="2"/>
              </a:rPr>
              <a:t>Death is good because it is the relief from this action and exhaustion  returning to contemplation</a:t>
            </a:r>
          </a:p>
          <a:p>
            <a:pPr fontAlgn="base"/>
            <a:r>
              <a:rPr lang="en-US" dirty="0">
                <a:sym typeface="Wingdings" panose="05000000000000000000" pitchFamily="2" charset="2"/>
              </a:rPr>
              <a:t>Potentiality vs. Actuality? Is death (the return to the Intellect) a return to pure potentiality?</a:t>
            </a:r>
          </a:p>
          <a:p>
            <a:pPr fontAlgn="base"/>
            <a:r>
              <a:rPr lang="en-US" dirty="0"/>
              <a:t>Edward Moore: “It is hard to say. Perhaps it is a synthesis of potentiality and actuality: the moment at which the soul is both one and many, both human and divine. This would constitute Plotinian salvation -- the fulfillment of the exhortation of the dying sage.”</a:t>
            </a:r>
          </a:p>
          <a:p>
            <a:endParaRPr lang="en-US" dirty="0"/>
          </a:p>
        </p:txBody>
      </p:sp>
    </p:spTree>
    <p:extLst>
      <p:ext uri="{BB962C8B-B14F-4D97-AF65-F5344CB8AC3E}">
        <p14:creationId xmlns:p14="http://schemas.microsoft.com/office/powerpoint/2010/main" val="52764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E8DE1-782B-4AA8-87FC-1C9A0D37CC6D}"/>
              </a:ext>
            </a:extLst>
          </p:cNvPr>
          <p:cNvSpPr>
            <a:spLocks noGrp="1"/>
          </p:cNvSpPr>
          <p:nvPr>
            <p:ph type="title"/>
          </p:nvPr>
        </p:nvSpPr>
        <p:spPr/>
        <p:txBody>
          <a:bodyPr>
            <a:normAutofit fontScale="90000"/>
          </a:bodyPr>
          <a:lstStyle/>
          <a:p>
            <a:r>
              <a:rPr lang="en-US" b="1" dirty="0"/>
              <a:t>Plato's Philosophy With Religious Spin</a:t>
            </a:r>
            <a:endParaRPr lang="en-US" dirty="0"/>
          </a:p>
        </p:txBody>
      </p:sp>
      <p:sp>
        <p:nvSpPr>
          <p:cNvPr id="3" name="Content Placeholder 2">
            <a:extLst>
              <a:ext uri="{FF2B5EF4-FFF2-40B4-BE49-F238E27FC236}">
                <a16:creationId xmlns:a16="http://schemas.microsoft.com/office/drawing/2014/main" id="{D874745A-EC4E-4ED2-A732-04DBB2D8B5C7}"/>
              </a:ext>
            </a:extLst>
          </p:cNvPr>
          <p:cNvSpPr>
            <a:spLocks noGrp="1"/>
          </p:cNvSpPr>
          <p:nvPr>
            <p:ph sz="quarter" idx="1"/>
          </p:nvPr>
        </p:nvSpPr>
        <p:spPr>
          <a:xfrm>
            <a:off x="228600" y="1600200"/>
            <a:ext cx="5029200" cy="5105400"/>
          </a:xfrm>
        </p:spPr>
        <p:txBody>
          <a:bodyPr>
            <a:normAutofit fontScale="70000" lnSpcReduction="20000"/>
          </a:bodyPr>
          <a:lstStyle/>
          <a:p>
            <a:r>
              <a:rPr lang="en-US" dirty="0"/>
              <a:t>Neoplatonism </a:t>
            </a:r>
            <a:r>
              <a:rPr lang="en-US" dirty="0">
                <a:sym typeface="Wingdings" panose="05000000000000000000" pitchFamily="2" charset="2"/>
              </a:rPr>
              <a:t> system of mystical philosophy and theology</a:t>
            </a:r>
          </a:p>
          <a:p>
            <a:pPr lvl="1"/>
            <a:r>
              <a:rPr lang="en-US" dirty="0">
                <a:sym typeface="Wingdings" panose="05000000000000000000" pitchFamily="2" charset="2"/>
              </a:rPr>
              <a:t>Founded by Plotinus (204-270 CE).</a:t>
            </a:r>
            <a:endParaRPr lang="en-US" dirty="0"/>
          </a:p>
          <a:p>
            <a:r>
              <a:rPr lang="en-US" dirty="0"/>
              <a:t>Influenced by Stoicism, Pythagoreanism, and—of course—Plato.</a:t>
            </a:r>
          </a:p>
          <a:p>
            <a:r>
              <a:rPr lang="en-US" dirty="0"/>
              <a:t>It was developed by a number of his contemporaries or near contemporaries, including Iamblichus, Porphyry, and Proclus. </a:t>
            </a:r>
          </a:p>
          <a:p>
            <a:r>
              <a:rPr lang="en-US" b="1" dirty="0"/>
              <a:t>Why “Neoplatonists”?</a:t>
            </a:r>
          </a:p>
          <a:p>
            <a:pPr lvl="1"/>
            <a:r>
              <a:rPr lang="en-US" dirty="0"/>
              <a:t>Hellenistic period, when Plotinus was alive, readers of Plato would have been known simply as Platonists.</a:t>
            </a:r>
          </a:p>
          <a:p>
            <a:pPr lvl="1"/>
            <a:r>
              <a:rPr lang="en-US" dirty="0"/>
              <a:t>19</a:t>
            </a:r>
            <a:r>
              <a:rPr lang="en-US" baseline="30000" dirty="0"/>
              <a:t>th</a:t>
            </a:r>
            <a:r>
              <a:rPr lang="en-US" dirty="0"/>
              <a:t> century</a:t>
            </a:r>
            <a:r>
              <a:rPr lang="en-US" dirty="0">
                <a:sym typeface="Wingdings" panose="05000000000000000000" pitchFamily="2" charset="2"/>
              </a:rPr>
              <a:t> German scholars created a new word, “Neoplatonism” separate out the thought of Plotinus from Plato.</a:t>
            </a:r>
            <a:endParaRPr lang="en-US" dirty="0"/>
          </a:p>
          <a:p>
            <a:pPr lvl="1"/>
            <a:r>
              <a:rPr lang="en-US" dirty="0"/>
              <a:t>Neoplatonists differed from Platonists: incorporated mystical/religious practices.</a:t>
            </a:r>
          </a:p>
          <a:p>
            <a:pPr lvl="1"/>
            <a:r>
              <a:rPr lang="en-US" dirty="0"/>
              <a:t>“Academic Platonists”: traditional, non-religious method</a:t>
            </a:r>
          </a:p>
          <a:p>
            <a:endParaRPr lang="en-US" dirty="0"/>
          </a:p>
        </p:txBody>
      </p:sp>
      <p:pic>
        <p:nvPicPr>
          <p:cNvPr id="1026" name="Picture 2" descr="Related image">
            <a:extLst>
              <a:ext uri="{FF2B5EF4-FFF2-40B4-BE49-F238E27FC236}">
                <a16:creationId xmlns:a16="http://schemas.microsoft.com/office/drawing/2014/main" id="{B80594E5-14BC-4255-81FA-C0976110CF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828800"/>
            <a:ext cx="3048000" cy="466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277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64699-AA12-4443-99B1-FBFA3277955A}"/>
              </a:ext>
            </a:extLst>
          </p:cNvPr>
          <p:cNvSpPr>
            <a:spLocks noGrp="1"/>
          </p:cNvSpPr>
          <p:nvPr>
            <p:ph type="title"/>
          </p:nvPr>
        </p:nvSpPr>
        <p:spPr/>
        <p:txBody>
          <a:bodyPr>
            <a:normAutofit/>
          </a:bodyPr>
          <a:lstStyle/>
          <a:p>
            <a:r>
              <a:rPr lang="en-US" b="1" dirty="0"/>
              <a:t>Plotinian Neoplatonism</a:t>
            </a:r>
            <a:endParaRPr lang="en-US" dirty="0"/>
          </a:p>
        </p:txBody>
      </p:sp>
      <p:sp>
        <p:nvSpPr>
          <p:cNvPr id="4" name="Content Placeholder 2">
            <a:extLst>
              <a:ext uri="{FF2B5EF4-FFF2-40B4-BE49-F238E27FC236}">
                <a16:creationId xmlns:a16="http://schemas.microsoft.com/office/drawing/2014/main" id="{B69546B8-675D-46B9-9B71-57042B9CDDB6}"/>
              </a:ext>
            </a:extLst>
          </p:cNvPr>
          <p:cNvSpPr txBox="1">
            <a:spLocks/>
          </p:cNvSpPr>
          <p:nvPr/>
        </p:nvSpPr>
        <p:spPr>
          <a:xfrm>
            <a:off x="3705225" y="1752600"/>
            <a:ext cx="5438775" cy="5257800"/>
          </a:xfrm>
          <a:prstGeom prst="rect">
            <a:avLst/>
          </a:prstGeom>
        </p:spPr>
        <p:txBody>
          <a:bodyPr vert="horz">
            <a:normAutofit fontScale="70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Synthesis of Christian and Gnostic ideas with traditional Platonic philosophy.</a:t>
            </a:r>
          </a:p>
          <a:p>
            <a:r>
              <a:rPr lang="en-US" dirty="0"/>
              <a:t>Major question: How do we account for a flawed world when the mind of the creator is perfect?</a:t>
            </a:r>
          </a:p>
          <a:p>
            <a:pPr lvl="1"/>
            <a:r>
              <a:rPr lang="en-US" dirty="0"/>
              <a:t>All existence is mere external expression of contemplative deity known as “The One” or “The Good.”</a:t>
            </a:r>
          </a:p>
          <a:p>
            <a:pPr lvl="1"/>
            <a:r>
              <a:rPr lang="en-US" dirty="0"/>
              <a:t>Expression of God is similar to the expression of individual soul: Expression moves from Form (perfect conception) to the flawed expression of materially derived ‘personality’</a:t>
            </a:r>
            <a:r>
              <a:rPr lang="en-US" dirty="0">
                <a:sym typeface="Wingdings" panose="05000000000000000000" pitchFamily="2" charset="2"/>
              </a:rPr>
              <a:t> becomes less than divine</a:t>
            </a:r>
          </a:p>
          <a:p>
            <a:r>
              <a:rPr lang="en-US" dirty="0">
                <a:sym typeface="Wingdings" panose="05000000000000000000" pitchFamily="2" charset="2"/>
              </a:rPr>
              <a:t>The reduction divinity in a temporality is necessary for the complete expression of the One.</a:t>
            </a:r>
          </a:p>
          <a:p>
            <a:pPr lvl="1"/>
            <a:r>
              <a:rPr lang="en-US" dirty="0">
                <a:sym typeface="Wingdings" panose="05000000000000000000" pitchFamily="2" charset="2"/>
              </a:rPr>
              <a:t>Individual soul elevated to the status of an actualization of a divine Form preserved autonomy and necessity of ‘personality’</a:t>
            </a:r>
            <a:endParaRPr lang="en-US" dirty="0"/>
          </a:p>
        </p:txBody>
      </p:sp>
      <p:pic>
        <p:nvPicPr>
          <p:cNvPr id="2050" name="Picture 2" descr="Image result for plotinus">
            <a:extLst>
              <a:ext uri="{FF2B5EF4-FFF2-40B4-BE49-F238E27FC236}">
                <a16:creationId xmlns:a16="http://schemas.microsoft.com/office/drawing/2014/main" id="{5DB003C9-EFF5-4AC8-9F0B-DB8DC16BF5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 y="1768549"/>
            <a:ext cx="3710940" cy="4573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490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E096E-E2CE-4055-8618-FC44DB0C9980}"/>
              </a:ext>
            </a:extLst>
          </p:cNvPr>
          <p:cNvSpPr>
            <a:spLocks noGrp="1"/>
          </p:cNvSpPr>
          <p:nvPr>
            <p:ph type="title"/>
          </p:nvPr>
        </p:nvSpPr>
        <p:spPr/>
        <p:txBody>
          <a:bodyPr>
            <a:normAutofit fontScale="90000"/>
          </a:bodyPr>
          <a:lstStyle/>
          <a:p>
            <a:r>
              <a:rPr lang="en-US" dirty="0"/>
              <a:t>Plotinian Neoplatonism</a:t>
            </a:r>
            <a:br>
              <a:rPr lang="en-US" dirty="0"/>
            </a:br>
            <a:r>
              <a:rPr lang="en-US" i="1" dirty="0"/>
              <a:t>Personality</a:t>
            </a:r>
            <a:endParaRPr lang="en-US" dirty="0"/>
          </a:p>
        </p:txBody>
      </p:sp>
      <p:sp>
        <p:nvSpPr>
          <p:cNvPr id="3" name="Content Placeholder 2">
            <a:extLst>
              <a:ext uri="{FF2B5EF4-FFF2-40B4-BE49-F238E27FC236}">
                <a16:creationId xmlns:a16="http://schemas.microsoft.com/office/drawing/2014/main" id="{5C1FD90A-7E5B-460B-9D57-77D9C9E2C365}"/>
              </a:ext>
            </a:extLst>
          </p:cNvPr>
          <p:cNvSpPr>
            <a:spLocks noGrp="1"/>
          </p:cNvSpPr>
          <p:nvPr>
            <p:ph sz="quarter" idx="1"/>
          </p:nvPr>
        </p:nvSpPr>
        <p:spPr/>
        <p:txBody>
          <a:bodyPr>
            <a:normAutofit fontScale="92500" lnSpcReduction="10000"/>
          </a:bodyPr>
          <a:lstStyle/>
          <a:p>
            <a:r>
              <a:rPr lang="en-US" dirty="0"/>
              <a:t>When the soul moves itself deeper into the chaos of materiality, it loses the memory of its divine origin</a:t>
            </a:r>
            <a:r>
              <a:rPr lang="en-US" dirty="0">
                <a:sym typeface="Wingdings" panose="05000000000000000000" pitchFamily="2" charset="2"/>
              </a:rPr>
              <a:t> identifies itself more and more with its surroundings.</a:t>
            </a:r>
          </a:p>
          <a:p>
            <a:pPr lvl="1"/>
            <a:r>
              <a:rPr lang="en-US" dirty="0"/>
              <a:t>Identifies with the act, rather than remembering and identifying as an agent of the act </a:t>
            </a:r>
            <a:r>
              <a:rPr lang="en-US" dirty="0">
                <a:sym typeface="Wingdings" panose="05000000000000000000" pitchFamily="2" charset="2"/>
              </a:rPr>
              <a:t> relinquishes the soul’s divine nature. accrues alien encrustations: the personality</a:t>
            </a:r>
          </a:p>
          <a:p>
            <a:r>
              <a:rPr lang="en-US" dirty="0">
                <a:sym typeface="Wingdings" panose="05000000000000000000" pitchFamily="2" charset="2"/>
              </a:rPr>
              <a:t>In his </a:t>
            </a:r>
            <a:r>
              <a:rPr lang="en-US" i="1" dirty="0">
                <a:sym typeface="Wingdings" panose="05000000000000000000" pitchFamily="2" charset="2"/>
              </a:rPr>
              <a:t>Ennead</a:t>
            </a:r>
            <a:r>
              <a:rPr lang="en-US" dirty="0">
                <a:sym typeface="Wingdings" panose="05000000000000000000" pitchFamily="2" charset="2"/>
              </a:rPr>
              <a:t>, Plotinus claims the soul only needs to "think upon essential being“ to return to itself.</a:t>
            </a:r>
          </a:p>
          <a:p>
            <a:r>
              <a:rPr lang="en-US" dirty="0">
                <a:sym typeface="Wingdings" panose="05000000000000000000" pitchFamily="2" charset="2"/>
              </a:rPr>
              <a:t>In his </a:t>
            </a:r>
            <a:r>
              <a:rPr lang="en-US" i="1" dirty="0">
                <a:sym typeface="Wingdings" panose="05000000000000000000" pitchFamily="2" charset="2"/>
              </a:rPr>
              <a:t>Essay on the Beautiful</a:t>
            </a:r>
            <a:r>
              <a:rPr lang="en-US" dirty="0">
                <a:sym typeface="Wingdings" panose="05000000000000000000" pitchFamily="2" charset="2"/>
              </a:rPr>
              <a:t>, he writes: “</a:t>
            </a:r>
            <a:r>
              <a:rPr lang="en-US" dirty="0"/>
              <a:t>Let us, therefore, re-ascend to the good itself, which every soul desires; and in which it can alone find perfect repose.”</a:t>
            </a:r>
          </a:p>
        </p:txBody>
      </p:sp>
    </p:spTree>
    <p:extLst>
      <p:ext uri="{BB962C8B-B14F-4D97-AF65-F5344CB8AC3E}">
        <p14:creationId xmlns:p14="http://schemas.microsoft.com/office/powerpoint/2010/main" val="1504970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6101F-D18C-48C2-89E3-D2011750F0B9}"/>
              </a:ext>
            </a:extLst>
          </p:cNvPr>
          <p:cNvSpPr>
            <a:spLocks noGrp="1"/>
          </p:cNvSpPr>
          <p:nvPr>
            <p:ph type="title"/>
          </p:nvPr>
        </p:nvSpPr>
        <p:spPr>
          <a:xfrm>
            <a:off x="171007" y="0"/>
            <a:ext cx="8153400" cy="990600"/>
          </a:xfrm>
        </p:spPr>
        <p:txBody>
          <a:bodyPr/>
          <a:lstStyle/>
          <a:p>
            <a:r>
              <a:rPr lang="en-US" dirty="0"/>
              <a:t>Neoplatonic Spheres</a:t>
            </a:r>
          </a:p>
        </p:txBody>
      </p:sp>
      <p:sp>
        <p:nvSpPr>
          <p:cNvPr id="3" name="Content Placeholder 2">
            <a:extLst>
              <a:ext uri="{FF2B5EF4-FFF2-40B4-BE49-F238E27FC236}">
                <a16:creationId xmlns:a16="http://schemas.microsoft.com/office/drawing/2014/main" id="{54D43769-14EA-46EC-94FC-1BDC950E909D}"/>
              </a:ext>
            </a:extLst>
          </p:cNvPr>
          <p:cNvSpPr>
            <a:spLocks noGrp="1"/>
          </p:cNvSpPr>
          <p:nvPr>
            <p:ph sz="quarter" idx="1"/>
          </p:nvPr>
        </p:nvSpPr>
        <p:spPr>
          <a:xfrm>
            <a:off x="171007" y="1716494"/>
            <a:ext cx="4381500" cy="4989106"/>
          </a:xfrm>
        </p:spPr>
        <p:txBody>
          <a:bodyPr>
            <a:normAutofit fontScale="92500" lnSpcReduction="10000"/>
          </a:bodyPr>
          <a:lstStyle/>
          <a:p>
            <a:pPr marL="0" indent="0">
              <a:buNone/>
            </a:pPr>
            <a:r>
              <a:rPr lang="en-US" dirty="0"/>
              <a:t>I am made by a God: from that God I came perfect above all forms of life, adequate to my function, self-sufficing, lacking nothing: for I am the container of all, that is, of every plant and every animal, of all the Kinds of created things, and many Gods and nations of Spirit-Beings and lofty souls and men happy in their goodness.</a:t>
            </a:r>
          </a:p>
        </p:txBody>
      </p:sp>
      <p:pic>
        <p:nvPicPr>
          <p:cNvPr id="5122" name="Picture 2" descr="https://i.pinimg.com/originals/05/85/1c/05851cb67e97580a6b8f86d3f169be8e.gif">
            <a:extLst>
              <a:ext uri="{FF2B5EF4-FFF2-40B4-BE49-F238E27FC236}">
                <a16:creationId xmlns:a16="http://schemas.microsoft.com/office/drawing/2014/main" id="{618156DD-C090-42E9-92CC-BE6BB30407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1493" y="752475"/>
            <a:ext cx="4381500" cy="587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124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DFB31-0512-4427-B13E-9FD69517B5CB}"/>
              </a:ext>
            </a:extLst>
          </p:cNvPr>
          <p:cNvSpPr>
            <a:spLocks noGrp="1"/>
          </p:cNvSpPr>
          <p:nvPr>
            <p:ph type="title"/>
          </p:nvPr>
        </p:nvSpPr>
        <p:spPr/>
        <p:txBody>
          <a:bodyPr/>
          <a:lstStyle/>
          <a:p>
            <a:r>
              <a:rPr lang="en-US" dirty="0"/>
              <a:t>The </a:t>
            </a:r>
            <a:r>
              <a:rPr lang="en-US" dirty="0" err="1"/>
              <a:t>Plotinean</a:t>
            </a:r>
            <a:r>
              <a:rPr lang="en-US" dirty="0"/>
              <a:t> Cosmos</a:t>
            </a:r>
          </a:p>
        </p:txBody>
      </p:sp>
      <p:sp>
        <p:nvSpPr>
          <p:cNvPr id="3" name="Content Placeholder 2">
            <a:extLst>
              <a:ext uri="{FF2B5EF4-FFF2-40B4-BE49-F238E27FC236}">
                <a16:creationId xmlns:a16="http://schemas.microsoft.com/office/drawing/2014/main" id="{EB250BBF-2E34-46B4-8AA6-FD1EEB7B9350}"/>
              </a:ext>
            </a:extLst>
          </p:cNvPr>
          <p:cNvSpPr>
            <a:spLocks noGrp="1"/>
          </p:cNvSpPr>
          <p:nvPr>
            <p:ph sz="quarter" idx="1"/>
          </p:nvPr>
        </p:nvSpPr>
        <p:spPr>
          <a:xfrm>
            <a:off x="228600" y="1600200"/>
            <a:ext cx="8537448" cy="5105400"/>
          </a:xfrm>
        </p:spPr>
        <p:txBody>
          <a:bodyPr>
            <a:normAutofit fontScale="85000" lnSpcReduction="20000"/>
          </a:bodyPr>
          <a:lstStyle/>
          <a:p>
            <a:r>
              <a:rPr lang="en-US" dirty="0"/>
              <a:t>The universe/Cosmos is not a divined created order </a:t>
            </a:r>
            <a:r>
              <a:rPr lang="en-US" dirty="0">
                <a:sym typeface="Wingdings" panose="05000000000000000000" pitchFamily="2" charset="2"/>
              </a:rPr>
              <a:t> therefore, we can not blame this creator for the existence of evil.</a:t>
            </a:r>
          </a:p>
          <a:p>
            <a:pPr lvl="1"/>
            <a:r>
              <a:rPr lang="en-US" dirty="0"/>
              <a:t>Cosmos: self-expression of the Soul</a:t>
            </a:r>
            <a:r>
              <a:rPr lang="en-US" dirty="0">
                <a:sym typeface="Wingdings" panose="05000000000000000000" pitchFamily="2" charset="2"/>
              </a:rPr>
              <a:t> the great Intelligence (</a:t>
            </a:r>
            <a:r>
              <a:rPr lang="en-US" i="1" dirty="0">
                <a:sym typeface="Wingdings" panose="05000000000000000000" pitchFamily="2" charset="2"/>
              </a:rPr>
              <a:t>nous</a:t>
            </a:r>
            <a:r>
              <a:rPr lang="en-US" dirty="0">
                <a:sym typeface="Wingdings" panose="05000000000000000000" pitchFamily="2" charset="2"/>
              </a:rPr>
              <a:t>)</a:t>
            </a:r>
          </a:p>
          <a:p>
            <a:pPr lvl="1"/>
            <a:r>
              <a:rPr lang="en-US" dirty="0"/>
              <a:t>The product or result of the Soul’s experience of own Mind (</a:t>
            </a:r>
            <a:r>
              <a:rPr lang="en-US" i="1" dirty="0"/>
              <a:t>nous</a:t>
            </a:r>
            <a:r>
              <a:rPr lang="en-US" dirty="0"/>
              <a:t>).</a:t>
            </a:r>
          </a:p>
          <a:p>
            <a:r>
              <a:rPr lang="en-US" dirty="0"/>
              <a:t>In a perfect world, this concrete expression of the Soul should help it by serving as a reference for its own existence as self-conscious</a:t>
            </a:r>
            <a:r>
              <a:rPr lang="en-US" dirty="0">
                <a:sym typeface="Wingdings" panose="05000000000000000000" pitchFamily="2" charset="2"/>
              </a:rPr>
              <a:t> this is not the case. Instead the Soul easily falls into the trap of valuing the expression over the Principle (the contemplation of divine Forms).</a:t>
            </a:r>
          </a:p>
          <a:p>
            <a:pPr lvl="1"/>
            <a:r>
              <a:rPr lang="en-US" dirty="0"/>
              <a:t>This error creates evil</a:t>
            </a:r>
            <a:r>
              <a:rPr lang="en-US" dirty="0">
                <a:sym typeface="Wingdings" panose="05000000000000000000" pitchFamily="2" charset="2"/>
              </a:rPr>
              <a:t> the divided soul and relation to the manifold forms of the expressive act.</a:t>
            </a:r>
            <a:endParaRPr lang="en-US" dirty="0"/>
          </a:p>
          <a:p>
            <a:r>
              <a:rPr lang="en-US" dirty="0"/>
              <a:t>The creation of nature: The Soul becomes concerned and preoccupied with its own experience, this gives rise to Nature. </a:t>
            </a:r>
          </a:p>
        </p:txBody>
      </p:sp>
    </p:spTree>
    <p:extLst>
      <p:ext uri="{BB962C8B-B14F-4D97-AF65-F5344CB8AC3E}">
        <p14:creationId xmlns:p14="http://schemas.microsoft.com/office/powerpoint/2010/main" val="3744035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11127-8C31-49D4-9987-3EE9E04F1D57}"/>
              </a:ext>
            </a:extLst>
          </p:cNvPr>
          <p:cNvSpPr>
            <a:spLocks noGrp="1"/>
          </p:cNvSpPr>
          <p:nvPr>
            <p:ph type="title"/>
          </p:nvPr>
        </p:nvSpPr>
        <p:spPr/>
        <p:txBody>
          <a:bodyPr/>
          <a:lstStyle/>
          <a:p>
            <a:r>
              <a:rPr lang="en-US" dirty="0"/>
              <a:t>The soul in error</a:t>
            </a:r>
          </a:p>
        </p:txBody>
      </p:sp>
      <p:sp>
        <p:nvSpPr>
          <p:cNvPr id="3" name="Content Placeholder 2">
            <a:extLst>
              <a:ext uri="{FF2B5EF4-FFF2-40B4-BE49-F238E27FC236}">
                <a16:creationId xmlns:a16="http://schemas.microsoft.com/office/drawing/2014/main" id="{BE684183-7F8F-4548-893D-E4C5A449D0E1}"/>
              </a:ext>
            </a:extLst>
          </p:cNvPr>
          <p:cNvSpPr>
            <a:spLocks noGrp="1"/>
          </p:cNvSpPr>
          <p:nvPr>
            <p:ph sz="quarter" idx="1"/>
          </p:nvPr>
        </p:nvSpPr>
        <p:spPr/>
        <p:txBody>
          <a:bodyPr>
            <a:normAutofit fontScale="92500" lnSpcReduction="20000"/>
          </a:bodyPr>
          <a:lstStyle/>
          <a:p>
            <a:pPr marL="0" indent="0">
              <a:buNone/>
            </a:pPr>
            <a:r>
              <a:rPr lang="en-US" dirty="0"/>
              <a:t>Since the soul is in error when it is thoroughly identified with the body, and shares its experiences and has all the same opinions, it will be good and possess virtue when it no longer has the same opinions but acts alone–this is intelligence and wisdom–and does not share the body’s experiences–this is temperance–and is not afraid of departing from the body–this is courage–and is ruled by reason and Nous, without opposition–this is justice. One would not be wrong in calling this state of the soul likeness to God, in which its activity is intellectual, and it is free in this way from bodily affections.</a:t>
            </a:r>
          </a:p>
          <a:p>
            <a:pPr marL="0" indent="0">
              <a:buNone/>
            </a:pPr>
            <a:r>
              <a:rPr lang="en-US" i="1" dirty="0"/>
              <a:t>(Enneads)</a:t>
            </a:r>
          </a:p>
        </p:txBody>
      </p:sp>
    </p:spTree>
    <p:extLst>
      <p:ext uri="{BB962C8B-B14F-4D97-AF65-F5344CB8AC3E}">
        <p14:creationId xmlns:p14="http://schemas.microsoft.com/office/powerpoint/2010/main" val="257254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ACEB1-B8B0-4EC9-AF18-FD276069A07C}"/>
              </a:ext>
            </a:extLst>
          </p:cNvPr>
          <p:cNvSpPr>
            <a:spLocks noGrp="1"/>
          </p:cNvSpPr>
          <p:nvPr>
            <p:ph type="title"/>
          </p:nvPr>
        </p:nvSpPr>
        <p:spPr/>
        <p:txBody>
          <a:bodyPr>
            <a:normAutofit/>
          </a:bodyPr>
          <a:lstStyle/>
          <a:p>
            <a:r>
              <a:rPr lang="en-US" b="1" dirty="0"/>
              <a:t>Contemplation and Creation</a:t>
            </a:r>
            <a:endParaRPr lang="en-US" dirty="0"/>
          </a:p>
        </p:txBody>
      </p:sp>
      <p:sp>
        <p:nvSpPr>
          <p:cNvPr id="3" name="Content Placeholder 2">
            <a:extLst>
              <a:ext uri="{FF2B5EF4-FFF2-40B4-BE49-F238E27FC236}">
                <a16:creationId xmlns:a16="http://schemas.microsoft.com/office/drawing/2014/main" id="{0ACAA37E-9640-4D63-9CA2-13B34C2DEBC3}"/>
              </a:ext>
            </a:extLst>
          </p:cNvPr>
          <p:cNvSpPr>
            <a:spLocks noGrp="1"/>
          </p:cNvSpPr>
          <p:nvPr>
            <p:ph sz="quarter" idx="1"/>
          </p:nvPr>
        </p:nvSpPr>
        <p:spPr>
          <a:xfrm>
            <a:off x="3810000" y="1676400"/>
            <a:ext cx="5181600" cy="5181600"/>
          </a:xfrm>
        </p:spPr>
        <p:txBody>
          <a:bodyPr>
            <a:normAutofit fontScale="70000" lnSpcReduction="20000"/>
          </a:bodyPr>
          <a:lstStyle/>
          <a:p>
            <a:r>
              <a:rPr lang="en-US" dirty="0"/>
              <a:t>Perhaps influenced by Plato’s Academy</a:t>
            </a:r>
            <a:r>
              <a:rPr lang="en-US" dirty="0">
                <a:sym typeface="Wingdings" panose="05000000000000000000" pitchFamily="2" charset="2"/>
              </a:rPr>
              <a:t> The One is transcendent and “beyond being”</a:t>
            </a:r>
          </a:p>
          <a:p>
            <a:pPr lvl="1"/>
            <a:r>
              <a:rPr lang="en-US" dirty="0">
                <a:sym typeface="Wingdings" panose="05000000000000000000" pitchFamily="2" charset="2"/>
              </a:rPr>
              <a:t>Plotinus claims that the One is ineffable and  “alone with itself”</a:t>
            </a:r>
            <a:endParaRPr lang="en-US" dirty="0"/>
          </a:p>
          <a:p>
            <a:r>
              <a:rPr lang="en-US" dirty="0"/>
              <a:t>Creation: The One does not create the universe, but merely generates it from itself</a:t>
            </a:r>
            <a:r>
              <a:rPr lang="en-US" dirty="0">
                <a:sym typeface="Wingdings" panose="05000000000000000000" pitchFamily="2" charset="2"/>
              </a:rPr>
              <a:t> a power that is both Intellect (</a:t>
            </a:r>
            <a:r>
              <a:rPr lang="en-US" i="1" dirty="0">
                <a:sym typeface="Wingdings" panose="05000000000000000000" pitchFamily="2" charset="2"/>
              </a:rPr>
              <a:t>nous</a:t>
            </a:r>
            <a:r>
              <a:rPr lang="en-US" dirty="0">
                <a:sym typeface="Wingdings" panose="05000000000000000000" pitchFamily="2" charset="2"/>
              </a:rPr>
              <a:t>) and the Intellect’s object of contemplation.</a:t>
            </a:r>
            <a:endParaRPr lang="en-US" dirty="0"/>
          </a:p>
          <a:p>
            <a:r>
              <a:rPr lang="en-US" b="1" dirty="0"/>
              <a:t>The One</a:t>
            </a:r>
            <a:r>
              <a:rPr lang="en-US" dirty="0"/>
              <a:t>: thinks itself as itself</a:t>
            </a:r>
          </a:p>
          <a:p>
            <a:r>
              <a:rPr lang="en-US" b="1" dirty="0"/>
              <a:t>The Intellect:</a:t>
            </a:r>
            <a:r>
              <a:rPr lang="en-US" dirty="0"/>
              <a:t> thinks itself as </a:t>
            </a:r>
            <a:r>
              <a:rPr lang="en-US" i="1" dirty="0"/>
              <a:t>other</a:t>
            </a:r>
            <a:r>
              <a:rPr lang="en-US" dirty="0"/>
              <a:t> </a:t>
            </a:r>
            <a:r>
              <a:rPr lang="en-US" dirty="0">
                <a:sym typeface="Wingdings" panose="05000000000000000000" pitchFamily="2" charset="2"/>
              </a:rPr>
              <a:t> creates division within itself  the production of Being</a:t>
            </a:r>
            <a:endParaRPr lang="en-US" b="1" dirty="0"/>
          </a:p>
          <a:p>
            <a:r>
              <a:rPr lang="en-US" dirty="0"/>
              <a:t>It is through contemplation that there is expression and creation: from the Forms arise the Soul, whose task it is to think these Forms and produce a concrete and living expression of the divine Intellect (</a:t>
            </a:r>
            <a:r>
              <a:rPr lang="en-US" i="1" dirty="0"/>
              <a:t>nous</a:t>
            </a:r>
            <a:r>
              <a:rPr lang="en-US" dirty="0"/>
              <a:t>) </a:t>
            </a:r>
            <a:r>
              <a:rPr lang="en-US" dirty="0">
                <a:sym typeface="Wingdings" panose="05000000000000000000" pitchFamily="2" charset="2"/>
              </a:rPr>
              <a:t> results in the creation of many individual souls  living expressions of potentiality</a:t>
            </a:r>
          </a:p>
        </p:txBody>
      </p:sp>
      <p:pic>
        <p:nvPicPr>
          <p:cNvPr id="3074" name="Picture 2" descr="Image result for plotinus">
            <a:extLst>
              <a:ext uri="{FF2B5EF4-FFF2-40B4-BE49-F238E27FC236}">
                <a16:creationId xmlns:a16="http://schemas.microsoft.com/office/drawing/2014/main" id="{E855FFA0-0009-46FE-9ECE-BE1FE5BDC0F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676400"/>
            <a:ext cx="3523051"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73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E9D2-C502-42CD-B866-80F4D4DDD11B}"/>
              </a:ext>
            </a:extLst>
          </p:cNvPr>
          <p:cNvSpPr>
            <a:spLocks noGrp="1"/>
          </p:cNvSpPr>
          <p:nvPr>
            <p:ph type="title"/>
          </p:nvPr>
        </p:nvSpPr>
        <p:spPr/>
        <p:txBody>
          <a:bodyPr/>
          <a:lstStyle/>
          <a:p>
            <a:r>
              <a:rPr lang="en-US" dirty="0"/>
              <a:t>The Soul Forgets Itself</a:t>
            </a:r>
          </a:p>
        </p:txBody>
      </p:sp>
      <p:sp>
        <p:nvSpPr>
          <p:cNvPr id="3" name="Content Placeholder 2">
            <a:extLst>
              <a:ext uri="{FF2B5EF4-FFF2-40B4-BE49-F238E27FC236}">
                <a16:creationId xmlns:a16="http://schemas.microsoft.com/office/drawing/2014/main" id="{D0CB11CD-347A-4652-9D41-2A7B7FC7954B}"/>
              </a:ext>
            </a:extLst>
          </p:cNvPr>
          <p:cNvSpPr>
            <a:spLocks noGrp="1"/>
          </p:cNvSpPr>
          <p:nvPr>
            <p:ph sz="quarter" idx="1"/>
          </p:nvPr>
        </p:nvSpPr>
        <p:spPr>
          <a:xfrm>
            <a:off x="612648" y="1600200"/>
            <a:ext cx="4492752" cy="5082064"/>
          </a:xfrm>
        </p:spPr>
        <p:txBody>
          <a:bodyPr>
            <a:normAutofit fontScale="77500" lnSpcReduction="20000"/>
          </a:bodyPr>
          <a:lstStyle/>
          <a:p>
            <a:r>
              <a:rPr lang="en-US" dirty="0"/>
              <a:t>Intellect divided within itself </a:t>
            </a:r>
            <a:r>
              <a:rPr lang="en-US" dirty="0">
                <a:sym typeface="Wingdings" panose="05000000000000000000" pitchFamily="2" charset="2"/>
              </a:rPr>
              <a:t> Soul divided outside of self through action (lowest form of contemplation)  this division creates the world (the expressive act of the Soul, i.e. Nature)</a:t>
            </a:r>
          </a:p>
          <a:p>
            <a:r>
              <a:rPr lang="en-US" dirty="0"/>
              <a:t>When the individual soul recognizes Nature as emanating from the self, the soul can attain insight into the Intellect</a:t>
            </a:r>
          </a:p>
          <a:p>
            <a:r>
              <a:rPr lang="en-US" dirty="0"/>
              <a:t>But, if the soul false believes Nature to be external and objective, then evil and suffering comes into the world.</a:t>
            </a:r>
          </a:p>
          <a:p>
            <a:endParaRPr lang="en-US" dirty="0"/>
          </a:p>
        </p:txBody>
      </p:sp>
      <p:pic>
        <p:nvPicPr>
          <p:cNvPr id="5" name="Picture 4">
            <a:extLst>
              <a:ext uri="{FF2B5EF4-FFF2-40B4-BE49-F238E27FC236}">
                <a16:creationId xmlns:a16="http://schemas.microsoft.com/office/drawing/2014/main" id="{5470B991-771E-4021-9EFE-6DA1904CA069}"/>
              </a:ext>
            </a:extLst>
          </p:cNvPr>
          <p:cNvPicPr>
            <a:picLocks noChangeAspect="1"/>
          </p:cNvPicPr>
          <p:nvPr/>
        </p:nvPicPr>
        <p:blipFill>
          <a:blip r:embed="rId2"/>
          <a:stretch>
            <a:fillRect/>
          </a:stretch>
        </p:blipFill>
        <p:spPr>
          <a:xfrm>
            <a:off x="5485124" y="914400"/>
            <a:ext cx="3048000" cy="4226560"/>
          </a:xfrm>
          <a:prstGeom prst="rect">
            <a:avLst/>
          </a:prstGeom>
        </p:spPr>
      </p:pic>
      <p:sp>
        <p:nvSpPr>
          <p:cNvPr id="6" name="TextBox 5">
            <a:extLst>
              <a:ext uri="{FF2B5EF4-FFF2-40B4-BE49-F238E27FC236}">
                <a16:creationId xmlns:a16="http://schemas.microsoft.com/office/drawing/2014/main" id="{352B5DE5-B4A4-474F-8D2E-74F308DA3983}"/>
              </a:ext>
            </a:extLst>
          </p:cNvPr>
          <p:cNvSpPr txBox="1"/>
          <p:nvPr/>
        </p:nvSpPr>
        <p:spPr>
          <a:xfrm>
            <a:off x="5562600" y="5204936"/>
            <a:ext cx="2968752" cy="1477328"/>
          </a:xfrm>
          <a:prstGeom prst="rect">
            <a:avLst/>
          </a:prstGeom>
          <a:noFill/>
        </p:spPr>
        <p:txBody>
          <a:bodyPr wrap="square" rtlCol="0">
            <a:spAutoFit/>
          </a:bodyPr>
          <a:lstStyle/>
          <a:p>
            <a:r>
              <a:rPr lang="en-US" dirty="0">
                <a:solidFill>
                  <a:schemeClr val="bg1">
                    <a:lumMod val="65000"/>
                  </a:schemeClr>
                </a:solidFill>
              </a:rPr>
              <a:t> Arabic adaptation of the influential treatise </a:t>
            </a:r>
            <a:r>
              <a:rPr lang="en-US" i="1" dirty="0">
                <a:solidFill>
                  <a:schemeClr val="bg1">
                    <a:lumMod val="65000"/>
                  </a:schemeClr>
                </a:solidFill>
              </a:rPr>
              <a:t>On the Immortality of the Soul</a:t>
            </a:r>
            <a:r>
              <a:rPr lang="en-US" dirty="0">
                <a:solidFill>
                  <a:schemeClr val="bg1">
                    <a:lumMod val="65000"/>
                  </a:schemeClr>
                </a:solidFill>
              </a:rPr>
              <a:t> by the Greek Neoplatonism philosopher Plotinus</a:t>
            </a:r>
          </a:p>
        </p:txBody>
      </p:sp>
    </p:spTree>
    <p:extLst>
      <p:ext uri="{BB962C8B-B14F-4D97-AF65-F5344CB8AC3E}">
        <p14:creationId xmlns:p14="http://schemas.microsoft.com/office/powerpoint/2010/main" val="9984656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1985</TotalTime>
  <Words>1170</Words>
  <Application>Microsoft Office PowerPoint</Application>
  <PresentationFormat>On-screen Show (4:3)</PresentationFormat>
  <Paragraphs>70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Tw Cen MT</vt:lpstr>
      <vt:lpstr>Wingdings</vt:lpstr>
      <vt:lpstr>Wingdings 2</vt:lpstr>
      <vt:lpstr>Median</vt:lpstr>
      <vt:lpstr>Plotinus   Dr. Stephanie Spoto sspoto@mpc.edu Monterey Peninsula College</vt:lpstr>
      <vt:lpstr>Plato's Philosophy With Religious Spin</vt:lpstr>
      <vt:lpstr>Plotinian Neoplatonism</vt:lpstr>
      <vt:lpstr>Plotinian Neoplatonism Personality</vt:lpstr>
      <vt:lpstr>Neoplatonic Spheres</vt:lpstr>
      <vt:lpstr>The Plotinean Cosmos</vt:lpstr>
      <vt:lpstr>The soul in error</vt:lpstr>
      <vt:lpstr>Contemplation and Creation</vt:lpstr>
      <vt:lpstr>The Soul Forgets Itself</vt:lpstr>
      <vt:lpstr>Salvation and the Cosmic Process</vt:lpstr>
      <vt:lpstr>Plotinus’s Last Words</vt:lpstr>
      <vt:lpstr>Life and Death are Good</vt:lpstr>
    </vt:vector>
  </TitlesOfParts>
  <Company>CSU Monterey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Mysticism &amp; the Ontological Turn  Stephanie Spoto CSU Monterey Bay</dc:title>
  <dc:creator>CSUMB</dc:creator>
  <cp:lastModifiedBy>Elfaki</cp:lastModifiedBy>
  <cp:revision>386</cp:revision>
  <dcterms:created xsi:type="dcterms:W3CDTF">2018-03-26T21:31:23Z</dcterms:created>
  <dcterms:modified xsi:type="dcterms:W3CDTF">2019-01-31T08:08:19Z</dcterms:modified>
</cp:coreProperties>
</file>